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8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9ABC4-0715-AB43-AEB8-6715FAD2D7C5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D307-7A08-4140-AF09-95A1D968F2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26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D307-7A08-4140-AF09-95A1D968F2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80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75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1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3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48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2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3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88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2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43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32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BF65-C70E-5A4E-B6E6-993FC1A4F946}" type="datetimeFigureOut">
              <a:rPr lang="de-DE" smtClean="0"/>
              <a:t>28.07.2019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7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ravel">
            <a:hlinkClick r:id="" action="ppaction://media"/>
            <a:extLst>
              <a:ext uri="{FF2B5EF4-FFF2-40B4-BE49-F238E27FC236}">
                <a16:creationId xmlns:a16="http://schemas.microsoft.com/office/drawing/2014/main" id="{2B798BBE-CF86-468F-AAD6-74A6EA802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539" y="5846379"/>
            <a:ext cx="609600" cy="6096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67506A-0E98-4270-A220-453FDC940C7B}"/>
              </a:ext>
            </a:extLst>
          </p:cNvPr>
          <p:cNvGrpSpPr/>
          <p:nvPr/>
        </p:nvGrpSpPr>
        <p:grpSpPr>
          <a:xfrm>
            <a:off x="554539" y="1845768"/>
            <a:ext cx="3078824" cy="3934632"/>
            <a:chOff x="1290953" y="2083777"/>
            <a:chExt cx="3078824" cy="393463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FD491E4-755D-4397-A7A2-ACE80EF5B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0953" y="2083777"/>
              <a:ext cx="3078824" cy="393463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4A23C85-3785-437E-8CC7-B23CA460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05748" y="2981058"/>
              <a:ext cx="663468" cy="895884"/>
            </a:xfrm>
            <a:prstGeom prst="rect">
              <a:avLst/>
            </a:prstGeom>
          </p:spPr>
        </p:pic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47F302CC-84C0-4BE4-8E3A-4DA179CF75AA}"/>
              </a:ext>
            </a:extLst>
          </p:cNvPr>
          <p:cNvSpPr txBox="1"/>
          <p:nvPr/>
        </p:nvSpPr>
        <p:spPr>
          <a:xfrm>
            <a:off x="2847948" y="359035"/>
            <a:ext cx="3861057" cy="89255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70C0"/>
                </a:solidFill>
                <a:latin typeface="Edwardian Script ITC" panose="030303020407070D0804" pitchFamily="66" charset="0"/>
              </a:rPr>
              <a:t>Rea</a:t>
            </a:r>
            <a:r>
              <a:rPr lang="de-DE" sz="2800" i="1" dirty="0">
                <a:solidFill>
                  <a:srgbClr val="0070C0"/>
                </a:solidFill>
                <a:latin typeface="Algerian" panose="04020705040A02060702" pitchFamily="82" charset="0"/>
              </a:rPr>
              <a:t>CHAR</a:t>
            </a:r>
          </a:p>
          <a:p>
            <a:r>
              <a:rPr lang="de-DE" sz="2400" i="1" dirty="0">
                <a:solidFill>
                  <a:srgbClr val="0070C0"/>
                </a:solidFill>
                <a:latin typeface="Der"/>
              </a:rPr>
              <a:t>…der </a:t>
            </a:r>
            <a:r>
              <a:rPr lang="de-DE" sz="2400" i="1" dirty="0" err="1">
                <a:solidFill>
                  <a:srgbClr val="0070C0"/>
                </a:solidFill>
                <a:latin typeface="Der"/>
              </a:rPr>
              <a:t>Fermentations</a:t>
            </a:r>
            <a:r>
              <a:rPr lang="de-DE" sz="2400" i="1" dirty="0">
                <a:solidFill>
                  <a:srgbClr val="0070C0"/>
                </a:solidFill>
                <a:latin typeface="Der"/>
              </a:rPr>
              <a:t> Assistent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ED18C59-AB42-4C89-9AD2-F4C66EC9870A}"/>
              </a:ext>
            </a:extLst>
          </p:cNvPr>
          <p:cNvGrpSpPr/>
          <p:nvPr/>
        </p:nvGrpSpPr>
        <p:grpSpPr>
          <a:xfrm>
            <a:off x="7769425" y="101734"/>
            <a:ext cx="1232990" cy="796949"/>
            <a:chOff x="4863045" y="295922"/>
            <a:chExt cx="1232990" cy="796949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590D5A6-904E-4A46-92D7-24467B8EA5A1}"/>
                </a:ext>
              </a:extLst>
            </p:cNvPr>
            <p:cNvSpPr txBox="1"/>
            <p:nvPr/>
          </p:nvSpPr>
          <p:spPr>
            <a:xfrm>
              <a:off x="5066586" y="340306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rgbClr val="0070C0"/>
                  </a:solidFill>
                  <a:latin typeface="Edwardian Script ITC" panose="030303020407070D0804" pitchFamily="66" charset="0"/>
                </a:rPr>
                <a:t>Rea</a:t>
              </a:r>
              <a:r>
                <a:rPr lang="de-DE" sz="1600" i="1" dirty="0">
                  <a:solidFill>
                    <a:srgbClr val="0070C0"/>
                  </a:solidFill>
                  <a:latin typeface="Algerian" panose="04020705040A02060702" pitchFamily="82" charset="0"/>
                </a:rPr>
                <a:t>CHAR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1E1ADFF6-1F37-4EEA-91EE-6C4BEEADA105}"/>
                </a:ext>
              </a:extLst>
            </p:cNvPr>
            <p:cNvGrpSpPr/>
            <p:nvPr/>
          </p:nvGrpSpPr>
          <p:grpSpPr>
            <a:xfrm>
              <a:off x="4863045" y="295922"/>
              <a:ext cx="827541" cy="796949"/>
              <a:chOff x="4863045" y="295922"/>
              <a:chExt cx="2367964" cy="2222500"/>
            </a:xfrm>
          </p:grpSpPr>
          <p:pic>
            <p:nvPicPr>
              <p:cNvPr id="31" name="Picture 11">
                <a:extLst>
                  <a:ext uri="{FF2B5EF4-FFF2-40B4-BE49-F238E27FC236}">
                    <a16:creationId xmlns:a16="http://schemas.microsoft.com/office/drawing/2014/main" id="{D4AE6A8B-913C-4740-985C-38CAF926BC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3045" y="295922"/>
                <a:ext cx="1606550" cy="222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CBC89939-7ED8-43AF-AD4F-57D1FCABF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67541" y="1314837"/>
                <a:ext cx="663468" cy="895884"/>
              </a:xfrm>
              <a:prstGeom prst="rect">
                <a:avLst/>
              </a:prstGeom>
            </p:spPr>
          </p:pic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C3AD8C9-E138-416D-B65F-5D001A7E4C88}"/>
              </a:ext>
            </a:extLst>
          </p:cNvPr>
          <p:cNvGrpSpPr/>
          <p:nvPr/>
        </p:nvGrpSpPr>
        <p:grpSpPr>
          <a:xfrm>
            <a:off x="554539" y="134844"/>
            <a:ext cx="1232990" cy="796949"/>
            <a:chOff x="4863045" y="295922"/>
            <a:chExt cx="1232990" cy="796949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C7CC47A-860E-4FFE-88B6-46FB471286C4}"/>
                </a:ext>
              </a:extLst>
            </p:cNvPr>
            <p:cNvSpPr txBox="1"/>
            <p:nvPr/>
          </p:nvSpPr>
          <p:spPr>
            <a:xfrm>
              <a:off x="5066586" y="340306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rgbClr val="0070C0"/>
                  </a:solidFill>
                  <a:latin typeface="Edwardian Script ITC" panose="030303020407070D0804" pitchFamily="66" charset="0"/>
                </a:rPr>
                <a:t>Rea</a:t>
              </a:r>
              <a:r>
                <a:rPr lang="de-DE" sz="1600" i="1" dirty="0">
                  <a:solidFill>
                    <a:srgbClr val="0070C0"/>
                  </a:solidFill>
                  <a:latin typeface="Algerian" panose="04020705040A02060702" pitchFamily="82" charset="0"/>
                </a:rPr>
                <a:t>CHAR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22D6BDC2-D5B5-43A4-9FEC-D7B6FC3D7A02}"/>
                </a:ext>
              </a:extLst>
            </p:cNvPr>
            <p:cNvGrpSpPr/>
            <p:nvPr/>
          </p:nvGrpSpPr>
          <p:grpSpPr>
            <a:xfrm>
              <a:off x="4863045" y="295922"/>
              <a:ext cx="827541" cy="796949"/>
              <a:chOff x="4863045" y="295922"/>
              <a:chExt cx="2367964" cy="2222500"/>
            </a:xfrm>
          </p:grpSpPr>
          <p:pic>
            <p:nvPicPr>
              <p:cNvPr id="36" name="Picture 11">
                <a:extLst>
                  <a:ext uri="{FF2B5EF4-FFF2-40B4-BE49-F238E27FC236}">
                    <a16:creationId xmlns:a16="http://schemas.microsoft.com/office/drawing/2014/main" id="{03E8BA04-857D-4AE1-83EA-F9DFC7183D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3045" y="295922"/>
                <a:ext cx="1606550" cy="222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90FB3920-02EE-4C98-A224-674FE1E03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67541" y="1314837"/>
                <a:ext cx="663468" cy="895884"/>
              </a:xfrm>
              <a:prstGeom prst="rect">
                <a:avLst/>
              </a:prstGeom>
            </p:spPr>
          </p:pic>
        </p:grp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2AC95EC2-2F2E-407E-9D1A-BD85D1D04D18}"/>
              </a:ext>
            </a:extLst>
          </p:cNvPr>
          <p:cNvSpPr txBox="1"/>
          <p:nvPr/>
        </p:nvSpPr>
        <p:spPr>
          <a:xfrm>
            <a:off x="3963758" y="1358623"/>
            <a:ext cx="224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das 3-B-Konzept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3B2AD89-FDD1-488C-A5B1-DEF992353A35}"/>
              </a:ext>
            </a:extLst>
          </p:cNvPr>
          <p:cNvSpPr txBox="1"/>
          <p:nvPr/>
        </p:nvSpPr>
        <p:spPr>
          <a:xfrm>
            <a:off x="4152984" y="2118344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  <a:r>
              <a:rPr lang="de-DE" sz="2400" b="1" baseline="-25000" dirty="0"/>
              <a:t>1</a:t>
            </a:r>
            <a:r>
              <a:rPr lang="de-DE" sz="2400" b="1" dirty="0"/>
              <a:t> -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7FDD237-5003-40C8-BFC4-68FFFC191356}"/>
              </a:ext>
            </a:extLst>
          </p:cNvPr>
          <p:cNvSpPr txBox="1"/>
          <p:nvPr/>
        </p:nvSpPr>
        <p:spPr>
          <a:xfrm>
            <a:off x="4137986" y="3187554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  <a:r>
              <a:rPr lang="de-DE" sz="2400" b="1" baseline="-25000" dirty="0"/>
              <a:t>2</a:t>
            </a:r>
            <a:r>
              <a:rPr lang="de-DE" sz="2400" b="1" dirty="0"/>
              <a:t> -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4D7EB50-D0A5-41CE-A975-33104EF65473}"/>
              </a:ext>
            </a:extLst>
          </p:cNvPr>
          <p:cNvSpPr txBox="1"/>
          <p:nvPr/>
        </p:nvSpPr>
        <p:spPr>
          <a:xfrm>
            <a:off x="4137986" y="4318585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  <a:r>
              <a:rPr lang="de-DE" sz="2400" b="1" baseline="-25000" dirty="0"/>
              <a:t>3</a:t>
            </a:r>
            <a:r>
              <a:rPr lang="de-DE" sz="2400" b="1" dirty="0"/>
              <a:t> -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269B831-D5E3-48D8-9DA6-80F3C6493672}"/>
              </a:ext>
            </a:extLst>
          </p:cNvPr>
          <p:cNvSpPr txBox="1"/>
          <p:nvPr/>
        </p:nvSpPr>
        <p:spPr>
          <a:xfrm>
            <a:off x="4147566" y="5574023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  <a:r>
              <a:rPr lang="de-DE" sz="2400" b="1" baseline="-25000" dirty="0"/>
              <a:t>X</a:t>
            </a:r>
            <a:r>
              <a:rPr lang="de-DE" sz="2400" b="1" dirty="0"/>
              <a:t> -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1F6C70FE-38D1-429F-911D-468C4D709279}"/>
              </a:ext>
            </a:extLst>
          </p:cNvPr>
          <p:cNvSpPr txBox="1"/>
          <p:nvPr/>
        </p:nvSpPr>
        <p:spPr>
          <a:xfrm>
            <a:off x="4637799" y="2103224"/>
            <a:ext cx="1389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Begleiten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DC24982-5F48-4B6C-BC91-03067EBEED5B}"/>
              </a:ext>
            </a:extLst>
          </p:cNvPr>
          <p:cNvSpPr txBox="1"/>
          <p:nvPr/>
        </p:nvSpPr>
        <p:spPr>
          <a:xfrm>
            <a:off x="4672606" y="3187553"/>
            <a:ext cx="1427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Bewerten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CEB2037-91C1-4DD5-B147-07D102D21BCC}"/>
              </a:ext>
            </a:extLst>
          </p:cNvPr>
          <p:cNvSpPr txBox="1"/>
          <p:nvPr/>
        </p:nvSpPr>
        <p:spPr>
          <a:xfrm>
            <a:off x="4657608" y="4323212"/>
            <a:ext cx="118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Beraten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A1D65C5-A04E-412A-B160-ACD30E673840}"/>
              </a:ext>
            </a:extLst>
          </p:cNvPr>
          <p:cNvSpPr txBox="1"/>
          <p:nvPr/>
        </p:nvSpPr>
        <p:spPr>
          <a:xfrm>
            <a:off x="4672606" y="5594785"/>
            <a:ext cx="1539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Begeistern</a:t>
            </a: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5816CE0B-7255-4933-8725-16E37A15F415}"/>
              </a:ext>
            </a:extLst>
          </p:cNvPr>
          <p:cNvCxnSpPr/>
          <p:nvPr/>
        </p:nvCxnSpPr>
        <p:spPr>
          <a:xfrm>
            <a:off x="8883245" y="1676256"/>
            <a:ext cx="0" cy="4149361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Sprechblase: rechteckig mit abgerundeten Ecken 65">
            <a:extLst>
              <a:ext uri="{FF2B5EF4-FFF2-40B4-BE49-F238E27FC236}">
                <a16:creationId xmlns:a16="http://schemas.microsoft.com/office/drawing/2014/main" id="{2AE3C4CE-B0DA-4509-8B1B-22333E4ADE8F}"/>
              </a:ext>
            </a:extLst>
          </p:cNvPr>
          <p:cNvSpPr/>
          <p:nvPr/>
        </p:nvSpPr>
        <p:spPr>
          <a:xfrm>
            <a:off x="6489262" y="1835760"/>
            <a:ext cx="2362998" cy="1023840"/>
          </a:xfrm>
          <a:prstGeom prst="wedgeRoundRectCallout">
            <a:avLst>
              <a:gd name="adj1" fmla="val -73597"/>
              <a:gd name="adj2" fmla="val 3669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rgbClr val="FFFF00"/>
              </a:solidFill>
            </a:endParaRPr>
          </a:p>
          <a:p>
            <a:pPr algn="ctr"/>
            <a:r>
              <a:rPr lang="de-DE" sz="1400" b="1" dirty="0">
                <a:solidFill>
                  <a:srgbClr val="FFFF00"/>
                </a:solidFill>
              </a:rPr>
              <a:t>DATENVERGLEICH</a:t>
            </a:r>
          </a:p>
          <a:p>
            <a:pPr marL="87313" indent="-87313">
              <a:buFontTx/>
              <a:buChar char="-"/>
            </a:pPr>
            <a:r>
              <a:rPr lang="de-DE" sz="1400" b="1" dirty="0"/>
              <a:t>Messung </a:t>
            </a:r>
            <a:r>
              <a:rPr lang="de-DE" sz="1400" b="1" dirty="0">
                <a:solidFill>
                  <a:srgbClr val="FFC000"/>
                </a:solidFill>
              </a:rPr>
              <a:t>INPUT</a:t>
            </a:r>
            <a:r>
              <a:rPr lang="de-DE" sz="1400" b="1" dirty="0"/>
              <a:t> aktuell</a:t>
            </a:r>
          </a:p>
          <a:p>
            <a:pPr marL="87313" indent="-87313">
              <a:buFontTx/>
              <a:buChar char="-"/>
            </a:pPr>
            <a:r>
              <a:rPr lang="de-DE" sz="1400" b="1" dirty="0"/>
              <a:t>Simulation </a:t>
            </a:r>
            <a:r>
              <a:rPr lang="de-DE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ReaCHAR</a:t>
            </a:r>
          </a:p>
          <a:p>
            <a:pPr marL="87313" indent="-87313">
              <a:buFontTx/>
              <a:buChar char="-"/>
            </a:pPr>
            <a:r>
              <a:rPr lang="de-DE" sz="1400" b="1" dirty="0"/>
              <a:t>Referenz </a:t>
            </a:r>
            <a:r>
              <a:rPr lang="de-DE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SOLL</a:t>
            </a:r>
            <a:r>
              <a:rPr lang="de-DE" sz="1400" b="1" dirty="0"/>
              <a:t> Standard</a:t>
            </a:r>
          </a:p>
          <a:p>
            <a:pPr marL="87313" indent="-87313" algn="ctr">
              <a:buFontTx/>
              <a:buChar char="-"/>
            </a:pPr>
            <a:endParaRPr lang="de-DE" sz="1400" b="1" dirty="0"/>
          </a:p>
        </p:txBody>
      </p:sp>
      <p:sp>
        <p:nvSpPr>
          <p:cNvPr id="67" name="Sprechblase: rechteckig mit abgerundeten Ecken 66">
            <a:extLst>
              <a:ext uri="{FF2B5EF4-FFF2-40B4-BE49-F238E27FC236}">
                <a16:creationId xmlns:a16="http://schemas.microsoft.com/office/drawing/2014/main" id="{B9487F5F-6D57-459F-AE46-A264BE47FA97}"/>
              </a:ext>
            </a:extLst>
          </p:cNvPr>
          <p:cNvSpPr/>
          <p:nvPr/>
        </p:nvSpPr>
        <p:spPr>
          <a:xfrm>
            <a:off x="6416688" y="2969936"/>
            <a:ext cx="2448653" cy="1026833"/>
          </a:xfrm>
          <a:prstGeom prst="wedgeRoundRectCallout">
            <a:avLst>
              <a:gd name="adj1" fmla="val -65327"/>
              <a:gd name="adj2" fmla="val 1954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FF00"/>
                </a:solidFill>
              </a:rPr>
              <a:t>DATENANALYSE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- Ursachen, Auswirkungen</a:t>
            </a:r>
          </a:p>
          <a:p>
            <a:pPr marL="87313" indent="-87313">
              <a:buFontTx/>
              <a:buChar char="-"/>
            </a:pPr>
            <a:r>
              <a:rPr lang="de-DE" sz="1400" b="1" dirty="0"/>
              <a:t>Sim. von </a:t>
            </a:r>
            <a:r>
              <a:rPr lang="de-DE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Zusammenhängen</a:t>
            </a:r>
          </a:p>
          <a:p>
            <a:pPr marL="87313" indent="-87313">
              <a:buFontTx/>
              <a:buChar char="-"/>
            </a:pPr>
            <a:r>
              <a:rPr lang="de-DE" sz="1400" b="1" dirty="0"/>
              <a:t>Referenz </a:t>
            </a:r>
            <a:r>
              <a:rPr lang="de-DE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SOLL</a:t>
            </a:r>
            <a:r>
              <a:rPr lang="de-DE" sz="1400" b="1" dirty="0"/>
              <a:t> Standard</a:t>
            </a:r>
          </a:p>
          <a:p>
            <a:pPr marL="87313" indent="-87313" algn="ctr">
              <a:buFontTx/>
              <a:buChar char="-"/>
            </a:pPr>
            <a:endParaRPr lang="de-DE" sz="1400" b="1" dirty="0"/>
          </a:p>
        </p:txBody>
      </p:sp>
      <p:sp>
        <p:nvSpPr>
          <p:cNvPr id="68" name="Sprechblase: rechteckig mit abgerundeten Ecken 67">
            <a:extLst>
              <a:ext uri="{FF2B5EF4-FFF2-40B4-BE49-F238E27FC236}">
                <a16:creationId xmlns:a16="http://schemas.microsoft.com/office/drawing/2014/main" id="{74E6F497-071F-423C-B924-836EA8BE0D3C}"/>
              </a:ext>
            </a:extLst>
          </p:cNvPr>
          <p:cNvSpPr/>
          <p:nvPr/>
        </p:nvSpPr>
        <p:spPr>
          <a:xfrm>
            <a:off x="6489263" y="4104113"/>
            <a:ext cx="2362996" cy="1026833"/>
          </a:xfrm>
          <a:prstGeom prst="wedgeRoundRectCallout">
            <a:avLst>
              <a:gd name="adj1" fmla="val -76945"/>
              <a:gd name="adj2" fmla="val 1954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FF00"/>
                </a:solidFill>
              </a:rPr>
              <a:t>PARAMETERWICHTUNG</a:t>
            </a:r>
          </a:p>
          <a:p>
            <a:pPr marL="87313" indent="-87313">
              <a:buFontTx/>
              <a:buChar char="-"/>
            </a:pPr>
            <a:r>
              <a:rPr lang="de-DE" sz="1400" b="1" dirty="0"/>
              <a:t>CHECKLISTE </a:t>
            </a:r>
            <a:r>
              <a:rPr lang="de-DE" sz="1400" b="1" dirty="0">
                <a:solidFill>
                  <a:srgbClr val="FFC000"/>
                </a:solidFill>
              </a:rPr>
              <a:t>ReaCHAR</a:t>
            </a:r>
            <a:endParaRPr lang="de-DE" sz="1400" b="1" dirty="0"/>
          </a:p>
          <a:p>
            <a:pPr marL="87313" indent="-87313">
              <a:buFontTx/>
              <a:buChar char="-"/>
            </a:pPr>
            <a:r>
              <a:rPr lang="de-DE" sz="1400" b="1" dirty="0"/>
              <a:t>Parameter-SIMULTATION</a:t>
            </a:r>
            <a:endParaRPr lang="de-DE" sz="1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87313" indent="-87313">
              <a:buFontTx/>
              <a:buChar char="-"/>
            </a:pPr>
            <a:r>
              <a:rPr lang="de-DE" sz="1400" b="1" dirty="0"/>
              <a:t>OPTIMIERUNGS-Studien</a:t>
            </a:r>
          </a:p>
          <a:p>
            <a:pPr marL="87313" indent="-87313" algn="ctr">
              <a:buFontTx/>
              <a:buChar char="-"/>
            </a:pPr>
            <a:endParaRPr lang="de-DE" sz="1400" b="1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36EE2504-D2FE-4CE7-90F5-994A3F71D4D8}"/>
              </a:ext>
            </a:extLst>
          </p:cNvPr>
          <p:cNvSpPr/>
          <p:nvPr/>
        </p:nvSpPr>
        <p:spPr>
          <a:xfrm>
            <a:off x="4286143" y="5269034"/>
            <a:ext cx="4579198" cy="9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Sprechblase: rechteckig mit abgerundeten Ecken 69">
            <a:extLst>
              <a:ext uri="{FF2B5EF4-FFF2-40B4-BE49-F238E27FC236}">
                <a16:creationId xmlns:a16="http://schemas.microsoft.com/office/drawing/2014/main" id="{4588FCD8-3327-41DD-87B9-3B7B462C74EB}"/>
              </a:ext>
            </a:extLst>
          </p:cNvPr>
          <p:cNvSpPr/>
          <p:nvPr/>
        </p:nvSpPr>
        <p:spPr>
          <a:xfrm>
            <a:off x="6601235" y="5522271"/>
            <a:ext cx="2251023" cy="1026833"/>
          </a:xfrm>
          <a:prstGeom prst="wedgeRoundRectCallout">
            <a:avLst>
              <a:gd name="adj1" fmla="val -69131"/>
              <a:gd name="adj2" fmla="val -1517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rgbClr val="FFFF00"/>
              </a:solidFill>
            </a:endParaRPr>
          </a:p>
          <a:p>
            <a:pPr algn="ctr"/>
            <a:r>
              <a:rPr lang="de-DE" sz="1400" b="1" dirty="0">
                <a:solidFill>
                  <a:srgbClr val="FFC000"/>
                </a:solidFill>
              </a:rPr>
              <a:t>ReaCHAR</a:t>
            </a:r>
            <a:endParaRPr lang="de-DE" sz="1400" b="1" dirty="0"/>
          </a:p>
          <a:p>
            <a:pPr marL="87313" indent="-87313">
              <a:buFontTx/>
              <a:buChar char="-"/>
            </a:pPr>
            <a:r>
              <a:rPr lang="de-DE" sz="1400" b="1" dirty="0"/>
              <a:t>….tut so richtig gut</a:t>
            </a:r>
            <a:endParaRPr lang="de-DE" sz="1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87313" indent="-87313">
              <a:buFontTx/>
              <a:buChar char="-"/>
            </a:pPr>
            <a:r>
              <a:rPr lang="de-DE" sz="1400" b="1" dirty="0"/>
              <a:t>.. wie konnten wir nur..</a:t>
            </a:r>
          </a:p>
          <a:p>
            <a:pPr marL="87313" indent="-87313" algn="ctr">
              <a:buFontTx/>
              <a:buChar char="-"/>
            </a:pPr>
            <a:endParaRPr lang="de-DE" sz="1400" b="1" dirty="0"/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2A4A393D-351D-439C-82CA-1FF2F3E3F2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8184" y="1660228"/>
            <a:ext cx="2219758" cy="1349702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ECBFCA34-A0AC-4891-993C-123F19220C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9984" y="2793567"/>
            <a:ext cx="1756269" cy="1876797"/>
          </a:xfrm>
          <a:prstGeom prst="rect">
            <a:avLst/>
          </a:prstGeom>
        </p:spPr>
      </p:pic>
      <p:sp>
        <p:nvSpPr>
          <p:cNvPr id="73" name="Pfeil: nach unten gekrümmt 72">
            <a:extLst>
              <a:ext uri="{FF2B5EF4-FFF2-40B4-BE49-F238E27FC236}">
                <a16:creationId xmlns:a16="http://schemas.microsoft.com/office/drawing/2014/main" id="{4CF0B936-1DC2-425E-969B-F8DC3C849380}"/>
              </a:ext>
            </a:extLst>
          </p:cNvPr>
          <p:cNvSpPr/>
          <p:nvPr/>
        </p:nvSpPr>
        <p:spPr>
          <a:xfrm>
            <a:off x="6227942" y="2252001"/>
            <a:ext cx="1072571" cy="5710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74" name="Sprechblase: oval 73">
            <a:extLst>
              <a:ext uri="{FF2B5EF4-FFF2-40B4-BE49-F238E27FC236}">
                <a16:creationId xmlns:a16="http://schemas.microsoft.com/office/drawing/2014/main" id="{242BD1BE-5587-4D7F-AC22-D5F1531A6C23}"/>
              </a:ext>
            </a:extLst>
          </p:cNvPr>
          <p:cNvSpPr/>
          <p:nvPr/>
        </p:nvSpPr>
        <p:spPr>
          <a:xfrm>
            <a:off x="1539490" y="2468496"/>
            <a:ext cx="1396123" cy="757798"/>
          </a:xfrm>
          <a:prstGeom prst="wedgeEllipseCallout">
            <a:avLst>
              <a:gd name="adj1" fmla="val 164242"/>
              <a:gd name="adj2" fmla="val -62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/>
              <a:t>promises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7A721EEF-2C82-4FEF-81A1-2C69CB5672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7111" y="3226294"/>
            <a:ext cx="1346321" cy="1011344"/>
          </a:xfrm>
          <a:prstGeom prst="rect">
            <a:avLst/>
          </a:prstGeom>
        </p:spPr>
      </p:pic>
      <p:sp>
        <p:nvSpPr>
          <p:cNvPr id="76" name="Textfeld 75">
            <a:extLst>
              <a:ext uri="{FF2B5EF4-FFF2-40B4-BE49-F238E27FC236}">
                <a16:creationId xmlns:a16="http://schemas.microsoft.com/office/drawing/2014/main" id="{AB984B3A-D8FD-40AA-A0A7-523E0ED2F3EA}"/>
              </a:ext>
            </a:extLst>
          </p:cNvPr>
          <p:cNvSpPr txBox="1"/>
          <p:nvPr/>
        </p:nvSpPr>
        <p:spPr>
          <a:xfrm>
            <a:off x="3633363" y="5523213"/>
            <a:ext cx="14077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solidFill>
                  <a:srgbClr val="00B050"/>
                </a:solidFill>
              </a:rPr>
              <a:t>Ein </a:t>
            </a:r>
            <a:r>
              <a:rPr lang="de-DE" sz="2400" b="1" i="1" dirty="0">
                <a:solidFill>
                  <a:srgbClr val="7030A0"/>
                </a:solidFill>
              </a:rPr>
              <a:t>B</a:t>
            </a:r>
            <a:r>
              <a:rPr lang="de-DE" b="1" i="1" dirty="0">
                <a:solidFill>
                  <a:srgbClr val="00B050"/>
                </a:solidFill>
              </a:rPr>
              <a:t> haben </a:t>
            </a:r>
          </a:p>
          <a:p>
            <a:r>
              <a:rPr lang="de-DE" b="1" i="1" dirty="0">
                <a:solidFill>
                  <a:srgbClr val="00B050"/>
                </a:solidFill>
              </a:rPr>
              <a:t>wir noch</a:t>
            </a:r>
          </a:p>
        </p:txBody>
      </p:sp>
      <p:sp>
        <p:nvSpPr>
          <p:cNvPr id="4" name="Stern: 6 Zacken 3">
            <a:extLst>
              <a:ext uri="{FF2B5EF4-FFF2-40B4-BE49-F238E27FC236}">
                <a16:creationId xmlns:a16="http://schemas.microsoft.com/office/drawing/2014/main" id="{4D329357-1D92-4954-A37B-2B0765A5214F}"/>
              </a:ext>
            </a:extLst>
          </p:cNvPr>
          <p:cNvSpPr/>
          <p:nvPr/>
        </p:nvSpPr>
        <p:spPr>
          <a:xfrm>
            <a:off x="2069334" y="1251587"/>
            <a:ext cx="2474956" cy="2578214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erst ein Klick und schon geht´s los!</a:t>
            </a:r>
          </a:p>
        </p:txBody>
      </p:sp>
    </p:spTree>
    <p:extLst>
      <p:ext uri="{BB962C8B-B14F-4D97-AF65-F5344CB8AC3E}">
        <p14:creationId xmlns:p14="http://schemas.microsoft.com/office/powerpoint/2010/main" val="24183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3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7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7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750"/>
                            </p:stCondLst>
                            <p:childTnLst>
                              <p:par>
                                <p:cTn id="1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7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09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8" grpId="0"/>
      <p:bldP spid="39" grpId="0"/>
      <p:bldP spid="40" grpId="0"/>
      <p:bldP spid="46" grpId="0"/>
      <p:bldP spid="57" grpId="0"/>
      <p:bldP spid="58" grpId="0"/>
      <p:bldP spid="59" grpId="0"/>
      <p:bldP spid="60" grpId="0"/>
      <p:bldP spid="61" grpId="0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6" grpId="0"/>
      <p:bldP spid="76" grpId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Bildschirmpräsentation (4:3)</PresentationFormat>
  <Paragraphs>35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Algerian</vt:lpstr>
      <vt:lpstr>Arial</vt:lpstr>
      <vt:lpstr>Calibri</vt:lpstr>
      <vt:lpstr>Der</vt:lpstr>
      <vt:lpstr>Edwardian Script ITC</vt:lpstr>
      <vt:lpstr>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Storhas</dc:creator>
  <cp:lastModifiedBy>Winfried Storhas</cp:lastModifiedBy>
  <cp:revision>40</cp:revision>
  <dcterms:created xsi:type="dcterms:W3CDTF">2019-03-01T10:36:38Z</dcterms:created>
  <dcterms:modified xsi:type="dcterms:W3CDTF">2019-07-28T16:06:41Z</dcterms:modified>
</cp:coreProperties>
</file>